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8" r:id="rId4"/>
  </p:sldMasterIdLst>
  <p:notesMasterIdLst>
    <p:notesMasterId r:id="rId24"/>
  </p:notesMasterIdLst>
  <p:handoutMasterIdLst>
    <p:handoutMasterId r:id="rId25"/>
  </p:handout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3" r:id="rId20"/>
    <p:sldId id="274" r:id="rId21"/>
    <p:sldId id="275" r:id="rId22"/>
    <p:sldId id="276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8A107856-5554-42FB-B03E-39F5DBC370B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398" autoAdjust="0"/>
    <p:restoredTop sz="96327" autoAdjust="0"/>
  </p:normalViewPr>
  <p:slideViewPr>
    <p:cSldViewPr snapToGrid="0">
      <p:cViewPr varScale="1">
        <p:scale>
          <a:sx n="107" d="100"/>
          <a:sy n="107" d="100"/>
        </p:scale>
        <p:origin x="64" y="27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howGuides="1">
      <p:cViewPr varScale="1">
        <p:scale>
          <a:sx n="58" d="100"/>
          <a:sy n="58" d="100"/>
        </p:scale>
        <p:origin x="3240" y="6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F6756E-81DA-9FAC-70D8-556F658BDDA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BEDD12-BCD5-485B-BCBC-34BB01D7923C}" type="datetimeFigureOut">
              <a:rPr lang="en-US" smtClean="0"/>
              <a:t>12/2/2025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71D415-D05A-7067-CCD3-457153D96CD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C230DF-5933-439D-898F-38E9AC9BA68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97095E3-54D2-CFD2-4F49-7536FC8641D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8" name="Header Placeholder 7">
            <a:extLst>
              <a:ext uri="{FF2B5EF4-FFF2-40B4-BE49-F238E27FC236}">
                <a16:creationId xmlns:a16="http://schemas.microsoft.com/office/drawing/2014/main" id="{521EE01A-C0B5-5ECF-96DD-768F86AA15C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32284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E7A52F-9D89-7442-A8E9-48D1527B5F6B}" type="datetimeFigureOut">
              <a:rPr lang="en-US" smtClean="0"/>
              <a:t>12/2/2025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9C7E07-3C67-C64C-8DA0-0404F630397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25283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09904" y="411479"/>
            <a:ext cx="5486400" cy="32918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80000"/>
              </a:lnSpc>
              <a:defRPr sz="6000" b="1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26C18C3-ED25-DD4B-BA72-24932D54DE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" y="758752"/>
            <a:ext cx="6099248" cy="6099248"/>
            <a:chOff x="0" y="12289"/>
            <a:chExt cx="3550" cy="3551"/>
          </a:xfrm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C07CC263-2515-F147-8CC5-F8E9FF9FA8E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43B40037-7481-524B-8685-404D965690F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7B759713-8408-EE47-9394-3DA6F5E4B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69706A2-3726-FE4E-B923-E75D48597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309360" y="3950208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13275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Tab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CF555767-B3D8-BD57-1D42-7F6E1E6689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9" name="Freeform 13">
              <a:extLst>
                <a:ext uri="{FF2B5EF4-FFF2-40B4-BE49-F238E27FC236}">
                  <a16:creationId xmlns:a16="http://schemas.microsoft.com/office/drawing/2014/main" id="{BC972B6D-098C-52F6-E990-52623B368FB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3F0D3EE3-9A8C-531D-1EEE-1AFAB9F3BCAE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7" name="Freeform 15">
              <a:extLst>
                <a:ext uri="{FF2B5EF4-FFF2-40B4-BE49-F238E27FC236}">
                  <a16:creationId xmlns:a16="http://schemas.microsoft.com/office/drawing/2014/main" id="{A2BE192C-1768-890B-EC1B-5ED6E1F8259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61409" y="4661717"/>
            <a:ext cx="7936230" cy="1380760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670935" y="631317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8007FA9C-C4D5-89EC-C457-5F329A338E1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03885" y="584005"/>
            <a:ext cx="2825115" cy="3999060"/>
          </a:xfrm>
        </p:spPr>
        <p:txBody>
          <a:bodyPr lIns="0" tIns="274320">
            <a:normAutofit/>
          </a:bodyPr>
          <a:lstStyle>
            <a:lvl1pPr marL="0" indent="0">
              <a:spcBef>
                <a:spcPts val="1800"/>
              </a:spcBef>
              <a:buFont typeface="Arial" panose="020B0604020202020204" pitchFamily="34" charset="0"/>
              <a:buNone/>
              <a:defRPr sz="2000"/>
            </a:lvl1pPr>
            <a:lvl2pPr marL="457200" indent="0">
              <a:spcBef>
                <a:spcPts val="1800"/>
              </a:spcBef>
              <a:buNone/>
              <a:defRPr sz="2000"/>
            </a:lvl2pPr>
            <a:lvl3pPr marL="914400" indent="0">
              <a:spcBef>
                <a:spcPts val="1800"/>
              </a:spcBef>
              <a:buNone/>
              <a:defRPr sz="2000"/>
            </a:lvl3pPr>
            <a:lvl4pPr marL="1371600" indent="0">
              <a:spcBef>
                <a:spcPts val="1800"/>
              </a:spcBef>
              <a:buNone/>
              <a:defRPr sz="2000"/>
            </a:lvl4pPr>
            <a:lvl5pPr marL="1828800" indent="0">
              <a:spcBef>
                <a:spcPts val="1800"/>
              </a:spcBef>
              <a:buNone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BCAAA28-C292-C527-AD35-90836B8BB97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670934" y="584005"/>
            <a:ext cx="7926705" cy="3999060"/>
          </a:xfrm>
        </p:spPr>
        <p:txBody>
          <a:bodyPr lIns="0">
            <a:normAutofit/>
          </a:bodyPr>
          <a:lstStyle>
            <a:lvl1pPr marL="0" indent="0">
              <a:spcBef>
                <a:spcPts val="1800"/>
              </a:spcBef>
              <a:buNone/>
              <a:defRPr sz="2000"/>
            </a:lvl1pPr>
            <a:lvl2pPr>
              <a:spcBef>
                <a:spcPts val="600"/>
              </a:spcBef>
              <a:defRPr sz="2000"/>
            </a:lvl2pPr>
            <a:lvl3pPr>
              <a:spcBef>
                <a:spcPts val="1800"/>
              </a:spcBef>
              <a:defRPr sz="2000"/>
            </a:lvl3pPr>
            <a:lvl4pPr>
              <a:spcBef>
                <a:spcPts val="1800"/>
              </a:spcBef>
              <a:defRPr sz="2000"/>
            </a:lvl4pPr>
            <a:lvl5pPr>
              <a:spcBef>
                <a:spcPts val="1800"/>
              </a:spcBef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443291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C97D5AF2-684A-4A8D-3D82-B57D7AC446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8870040" y="0"/>
            <a:ext cx="3325208" cy="3325208"/>
            <a:chOff x="0" y="12289"/>
            <a:chExt cx="3550" cy="3551"/>
          </a:xfrm>
        </p:grpSpPr>
        <p:sp>
          <p:nvSpPr>
            <p:cNvPr id="12" name="Freeform 4">
              <a:extLst>
                <a:ext uri="{FF2B5EF4-FFF2-40B4-BE49-F238E27FC236}">
                  <a16:creationId xmlns:a16="http://schemas.microsoft.com/office/drawing/2014/main" id="{8CF5F650-F8F0-F4FE-44DA-1F14ADE428B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18870924-E47D-404F-59B5-BD1C58F7B04C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80806A65-E4FC-2F52-65B3-CC181E620C2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60" y="198408"/>
            <a:ext cx="10972800" cy="1574317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14884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BCAAA28-C292-C527-AD35-90836B8BB97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95523" y="2676525"/>
            <a:ext cx="5746750" cy="3597470"/>
          </a:xfrm>
        </p:spPr>
        <p:txBody>
          <a:bodyPr lIns="0">
            <a:normAutofit/>
          </a:bodyPr>
          <a:lstStyle>
            <a:lvl1pPr marL="0" indent="0">
              <a:spcBef>
                <a:spcPts val="1800"/>
              </a:spcBef>
              <a:buNone/>
              <a:defRPr sz="2000"/>
            </a:lvl1pPr>
            <a:lvl2pPr>
              <a:spcBef>
                <a:spcPts val="600"/>
              </a:spcBef>
              <a:defRPr sz="2000"/>
            </a:lvl2pPr>
            <a:lvl3pPr>
              <a:spcBef>
                <a:spcPts val="1800"/>
              </a:spcBef>
              <a:defRPr sz="2000"/>
            </a:lvl3pPr>
            <a:lvl4pPr>
              <a:spcBef>
                <a:spcPts val="1800"/>
              </a:spcBef>
              <a:defRPr sz="2000"/>
            </a:lvl4pPr>
            <a:lvl5pPr>
              <a:spcBef>
                <a:spcPts val="1800"/>
              </a:spcBef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8007FA9C-C4D5-89EC-C457-5F329A338E1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7620000" y="2676525"/>
            <a:ext cx="3947160" cy="3597470"/>
          </a:xfrm>
        </p:spPr>
        <p:txBody>
          <a:bodyPr lIns="0">
            <a:normAutofit/>
          </a:bodyPr>
          <a:lstStyle>
            <a:lvl1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 sz="2000"/>
            </a:lvl1pPr>
            <a:lvl2pPr>
              <a:spcBef>
                <a:spcPts val="1800"/>
              </a:spcBef>
              <a:defRPr sz="2000"/>
            </a:lvl2pPr>
            <a:lvl3pPr>
              <a:spcBef>
                <a:spcPts val="1800"/>
              </a:spcBef>
              <a:defRPr sz="2000"/>
            </a:lvl3pPr>
            <a:lvl4pPr>
              <a:spcBef>
                <a:spcPts val="1800"/>
              </a:spcBef>
              <a:defRPr sz="2000"/>
            </a:lvl4pPr>
            <a:lvl5pPr>
              <a:spcBef>
                <a:spcPts val="1800"/>
              </a:spcBef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endParaRPr lang="en-US" dirty="0">
              <a:latin typeface="+mn-lt"/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497447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60" y="202400"/>
            <a:ext cx="10972800" cy="1570325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sp>
        <p:nvSpPr>
          <p:cNvPr id="9" name="Table Placeholder 2">
            <a:extLst>
              <a:ext uri="{FF2B5EF4-FFF2-40B4-BE49-F238E27FC236}">
                <a16:creationId xmlns:a16="http://schemas.microsoft.com/office/drawing/2014/main" id="{1506B022-475A-6647-98FF-D5C319A0C7C4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594360" y="2628629"/>
            <a:ext cx="10972800" cy="363674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dirty="0"/>
              <a:t>Click icon to add table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endParaRPr lang="en-US" dirty="0">
              <a:latin typeface="+mn-lt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14884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4109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94360" y="411479"/>
            <a:ext cx="5486400" cy="32918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80000"/>
              </a:lnSpc>
              <a:defRPr sz="6000" b="1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26C18C3-ED25-DD4B-BA72-24932D54DE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 flipH="1" flipV="1">
            <a:off x="6092752" y="0"/>
            <a:ext cx="6099248" cy="6099248"/>
            <a:chOff x="0" y="12289"/>
            <a:chExt cx="3550" cy="3551"/>
          </a:xfrm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C07CC263-2515-F147-8CC5-F8E9FF9FA8E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43B40037-7481-524B-8685-404D965690F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7B759713-8408-EE47-9394-3DA6F5E4B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8" name="Text Placeholder 29">
            <a:extLst>
              <a:ext uri="{FF2B5EF4-FFF2-40B4-BE49-F238E27FC236}">
                <a16:creationId xmlns:a16="http://schemas.microsoft.com/office/drawing/2014/main" id="{276A9CD7-E675-3048-86D3-3546A2F6B45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94360" y="4549552"/>
            <a:ext cx="5486400" cy="164592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400" b="1" i="0">
                <a:solidFill>
                  <a:schemeClr val="tx2">
                    <a:lumMod val="75000"/>
                  </a:schemeClr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8B149C6-5AAC-B8E5-5411-EA38821F67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3950208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92738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806C6F65-35CD-D64B-992A-0C1C1E0038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7" name="AutoShape 24">
              <a:extLst>
                <a:ext uri="{FF2B5EF4-FFF2-40B4-BE49-F238E27FC236}">
                  <a16:creationId xmlns:a16="http://schemas.microsoft.com/office/drawing/2014/main" id="{CFD467E2-FF13-7E4F-BEF9-EA1A17665B2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CA85A327-3157-B442-993A-6900F71249A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9A459CB4-74AF-0544-AB1E-7CC6D10F84EB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95A20BFD-9142-D64A-A78A-61B75FCA0D76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B80736DF-C890-DB47-AEAA-D3D92505E632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2" name="Title 1">
            <a:extLst>
              <a:ext uri="{FF2B5EF4-FFF2-40B4-BE49-F238E27FC236}">
                <a16:creationId xmlns:a16="http://schemas.microsoft.com/office/drawing/2014/main" id="{39F93F26-ED5C-E74E-BFBD-E3054DC1B9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60" y="189572"/>
            <a:ext cx="6787747" cy="1593507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4400" b="1" i="0" spc="50" baseline="0"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sp>
        <p:nvSpPr>
          <p:cNvPr id="2" name="Content Placeholder 5">
            <a:extLst>
              <a:ext uri="{FF2B5EF4-FFF2-40B4-BE49-F238E27FC236}">
                <a16:creationId xmlns:a16="http://schemas.microsoft.com/office/drawing/2014/main" id="{186153BD-9D2B-47EB-3553-1D3F6663B2A3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94359" y="2281918"/>
            <a:ext cx="6787747" cy="3708517"/>
          </a:xfrm>
        </p:spPr>
        <p:txBody>
          <a:bodyPr lIns="0" tIns="228600" rIns="0" bIns="0">
            <a:normAutofit/>
          </a:bodyPr>
          <a:lstStyle>
            <a:lvl1pPr marL="283464" indent="-283464">
              <a:lnSpc>
                <a:spcPct val="80000"/>
              </a:lnSpc>
              <a:spcBef>
                <a:spcPts val="2200"/>
              </a:spcBef>
              <a:buFont typeface="Arial" panose="020B0604020202020204" pitchFamily="34" charset="0"/>
              <a:buChar char="•"/>
              <a:defRPr lang="en-US" sz="2400" b="1" i="0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indent="-283464">
              <a:spcBef>
                <a:spcPts val="600"/>
              </a:spcBef>
              <a:defRPr sz="2000"/>
            </a:lvl2pPr>
            <a:lvl3pPr indent="-283464">
              <a:spcBef>
                <a:spcPts val="1800"/>
              </a:spcBef>
              <a:defRPr sz="2000"/>
            </a:lvl3pPr>
            <a:lvl4pPr indent="-283464">
              <a:spcBef>
                <a:spcPts val="1800"/>
              </a:spcBef>
              <a:defRPr sz="2000"/>
            </a:lvl4pPr>
            <a:lvl5pPr indent="-283464">
              <a:spcBef>
                <a:spcPts val="1800"/>
              </a:spcBef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3" name="Slide Number Placeholder 42">
            <a:extLst>
              <a:ext uri="{FF2B5EF4-FFF2-40B4-BE49-F238E27FC236}">
                <a16:creationId xmlns:a16="http://schemas.microsoft.com/office/drawing/2014/main" id="{D80CCC8F-9CF1-9621-04EB-DFA68FEE42D2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  <p:sp>
        <p:nvSpPr>
          <p:cNvPr id="42" name="Date Placeholder 41">
            <a:extLst>
              <a:ext uri="{FF2B5EF4-FFF2-40B4-BE49-F238E27FC236}">
                <a16:creationId xmlns:a16="http://schemas.microsoft.com/office/drawing/2014/main" id="{29CE2856-DB8F-5603-C085-74C70560FAC8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endParaRPr lang="en-US" dirty="0">
              <a:latin typeface="+mn-lt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79826C1-7A52-DA25-F422-EE62DED7D1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148840"/>
            <a:ext cx="2130552" cy="0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80892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79D0555-EBDC-B53A-212D-A5921795FEC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80543"/>
          </a:xfrm>
          <a:custGeom>
            <a:avLst/>
            <a:gdLst>
              <a:gd name="connsiteX0" fmla="*/ 6309360 w 12192000"/>
              <a:gd name="connsiteY0" fmla="*/ 3951843 h 6880543"/>
              <a:gd name="connsiteX1" fmla="*/ 6309360 w 12192000"/>
              <a:gd name="connsiteY1" fmla="*/ 4052427 h 6880543"/>
              <a:gd name="connsiteX2" fmla="*/ 8442960 w 12192000"/>
              <a:gd name="connsiteY2" fmla="*/ 4052427 h 6880543"/>
              <a:gd name="connsiteX3" fmla="*/ 8442960 w 12192000"/>
              <a:gd name="connsiteY3" fmla="*/ 3951843 h 6880543"/>
              <a:gd name="connsiteX4" fmla="*/ 0 w 12192000"/>
              <a:gd name="connsiteY4" fmla="*/ 0 h 6880543"/>
              <a:gd name="connsiteX5" fmla="*/ 12192000 w 12192000"/>
              <a:gd name="connsiteY5" fmla="*/ 0 h 6880543"/>
              <a:gd name="connsiteX6" fmla="*/ 12192000 w 12192000"/>
              <a:gd name="connsiteY6" fmla="*/ 6880543 h 6880543"/>
              <a:gd name="connsiteX7" fmla="*/ 0 w 12192000"/>
              <a:gd name="connsiteY7" fmla="*/ 6880543 h 6880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80543">
                <a:moveTo>
                  <a:pt x="6309360" y="3951843"/>
                </a:moveTo>
                <a:lnTo>
                  <a:pt x="6309360" y="4052427"/>
                </a:lnTo>
                <a:lnTo>
                  <a:pt x="8442960" y="4052427"/>
                </a:lnTo>
                <a:lnTo>
                  <a:pt x="8442960" y="3951843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80543"/>
                </a:lnTo>
                <a:lnTo>
                  <a:pt x="0" y="6880543"/>
                </a:lnTo>
                <a:close/>
              </a:path>
            </a:pathLst>
          </a:custGeom>
        </p:spPr>
        <p:txBody>
          <a:bodyPr wrap="square" tIns="182880">
            <a:no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8D492973-78E3-D34E-835E-CF2D451701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09359" y="444933"/>
            <a:ext cx="5477479" cy="3291840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6000" b="1" i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96BA398-1ED2-1FCA-63B9-8915A8C7A5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309360" y="3951843"/>
            <a:ext cx="2133600" cy="10058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91695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7104">
          <p15:clr>
            <a:srgbClr val="FBAE40"/>
          </p15:clr>
        </p15:guide>
        <p15:guide id="3" pos="4344" userDrawn="1">
          <p15:clr>
            <a:srgbClr val="FBAE40"/>
          </p15:clr>
        </p15:guide>
        <p15:guide id="4" pos="4560" userDrawn="1">
          <p15:clr>
            <a:srgbClr val="FBAE40"/>
          </p15:clr>
        </p15:guide>
        <p15:guide id="8" orient="horz" pos="1848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99835" y="430529"/>
            <a:ext cx="5486400" cy="32918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80000"/>
              </a:lnSpc>
              <a:defRPr sz="6000" b="1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A9973BC6-F6E5-0B3B-C8AB-0AC4020D4E8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-11113"/>
            <a:ext cx="5791200" cy="6880226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8" name="Text Placeholder 29">
            <a:extLst>
              <a:ext uri="{FF2B5EF4-FFF2-40B4-BE49-F238E27FC236}">
                <a16:creationId xmlns:a16="http://schemas.microsoft.com/office/drawing/2014/main" id="{276A9CD7-E675-3048-86D3-3546A2F6B45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99835" y="4568602"/>
            <a:ext cx="5486400" cy="164592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400" b="1" i="0">
                <a:solidFill>
                  <a:schemeClr val="tx2">
                    <a:lumMod val="75000"/>
                  </a:schemeClr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9169ED6-4B82-6844-119F-AC15CDF2D3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309360" y="3950208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79140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57F1500-1A16-D1EF-4F0C-030852B291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14884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2D07A0BE-3890-193E-9439-F294E61A7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11" name="Freeform 19">
              <a:extLst>
                <a:ext uri="{FF2B5EF4-FFF2-40B4-BE49-F238E27FC236}">
                  <a16:creationId xmlns:a16="http://schemas.microsoft.com/office/drawing/2014/main" id="{C05217ED-C258-E6CE-BA7F-28A6EA41BCD3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2" name="Freeform 20">
              <a:extLst>
                <a:ext uri="{FF2B5EF4-FFF2-40B4-BE49-F238E27FC236}">
                  <a16:creationId xmlns:a16="http://schemas.microsoft.com/office/drawing/2014/main" id="{F3E11A1F-14DD-BA35-D7D7-4D4ADEAA348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3" name="Freeform 21">
              <a:extLst>
                <a:ext uri="{FF2B5EF4-FFF2-40B4-BE49-F238E27FC236}">
                  <a16:creationId xmlns:a16="http://schemas.microsoft.com/office/drawing/2014/main" id="{F14541B0-973F-7E21-1019-D2FB83C8C0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32" name="Title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60" y="102875"/>
            <a:ext cx="10873740" cy="1680205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4400" b="1" i="0"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sp>
        <p:nvSpPr>
          <p:cNvPr id="2" name="Content Placeholder 5">
            <a:extLst>
              <a:ext uri="{FF2B5EF4-FFF2-40B4-BE49-F238E27FC236}">
                <a16:creationId xmlns:a16="http://schemas.microsoft.com/office/drawing/2014/main" id="{F6FE0DC0-B0D7-F4D6-8038-177AD7A8C211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657600" y="2282008"/>
            <a:ext cx="7810500" cy="3699328"/>
          </a:xfrm>
        </p:spPr>
        <p:txBody>
          <a:bodyPr lIns="0" tIns="228600" rIns="0" bIns="0">
            <a:normAutofit/>
          </a:bodyPr>
          <a:lstStyle>
            <a:lvl1pPr marL="283464" indent="-283464">
              <a:spcBef>
                <a:spcPts val="1800"/>
              </a:spcBef>
              <a:buFont typeface="Arial" panose="020B0604020202020204" pitchFamily="34" charset="0"/>
              <a:buChar char="•"/>
              <a:defRPr sz="2000"/>
            </a:lvl1pPr>
            <a:lvl2pPr indent="-283464">
              <a:spcBef>
                <a:spcPts val="1800"/>
              </a:spcBef>
              <a:defRPr sz="2000"/>
            </a:lvl2pPr>
            <a:lvl3pPr indent="-283464">
              <a:spcBef>
                <a:spcPts val="1800"/>
              </a:spcBef>
              <a:defRPr sz="2000"/>
            </a:lvl3pPr>
            <a:lvl4pPr indent="-283464">
              <a:spcBef>
                <a:spcPts val="1800"/>
              </a:spcBef>
              <a:defRPr sz="2000"/>
            </a:lvl4pPr>
            <a:lvl5pPr indent="-283464">
              <a:spcBef>
                <a:spcPts val="1800"/>
              </a:spcBef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ED58739-4346-5104-B1AC-89ED035912AF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272B8D-F380-9F1A-C8E6-BDD2352B1763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029641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09904" y="411479"/>
            <a:ext cx="5486400" cy="32918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80000"/>
              </a:lnSpc>
              <a:defRPr sz="6000" b="1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26C18C3-ED25-DD4B-BA72-24932D54DE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" y="758752"/>
            <a:ext cx="6099248" cy="6099248"/>
            <a:chOff x="0" y="12289"/>
            <a:chExt cx="3550" cy="3551"/>
          </a:xfrm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C07CC263-2515-F147-8CC5-F8E9FF9FA8E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43B40037-7481-524B-8685-404D965690F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7B759713-8408-EE47-9394-3DA6F5E4B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69706A2-3726-FE4E-B923-E75D48597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309360" y="3950208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 Placeholder 29">
            <a:extLst>
              <a:ext uri="{FF2B5EF4-FFF2-40B4-BE49-F238E27FC236}">
                <a16:creationId xmlns:a16="http://schemas.microsoft.com/office/drawing/2014/main" id="{276A9CD7-E675-3048-86D3-3546A2F6B45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09905" y="4549552"/>
            <a:ext cx="5486400" cy="164592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400" b="1" i="0">
                <a:solidFill>
                  <a:schemeClr val="tx2">
                    <a:lumMod val="75000"/>
                  </a:schemeClr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0271085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C97D5AF2-684A-4A8D-3D82-B57D7AC446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8870040" y="0"/>
            <a:ext cx="3325208" cy="3325208"/>
            <a:chOff x="0" y="12289"/>
            <a:chExt cx="3550" cy="3551"/>
          </a:xfrm>
        </p:grpSpPr>
        <p:sp>
          <p:nvSpPr>
            <p:cNvPr id="12" name="Freeform 4">
              <a:extLst>
                <a:ext uri="{FF2B5EF4-FFF2-40B4-BE49-F238E27FC236}">
                  <a16:creationId xmlns:a16="http://schemas.microsoft.com/office/drawing/2014/main" id="{8CF5F650-F8F0-F4FE-44DA-1F14ADE428B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18870924-E47D-404F-59B5-BD1C58F7B04C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80806A65-E4FC-2F52-65B3-CC181E620C2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60" y="278129"/>
            <a:ext cx="9778365" cy="1494596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sp>
        <p:nvSpPr>
          <p:cNvPr id="2" name="Content Placeholder 5">
            <a:extLst>
              <a:ext uri="{FF2B5EF4-FFF2-40B4-BE49-F238E27FC236}">
                <a16:creationId xmlns:a16="http://schemas.microsoft.com/office/drawing/2014/main" id="{F14DA3C5-63E4-BAFB-1D68-47F71EEEE538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94360" y="2676525"/>
            <a:ext cx="4490827" cy="3597470"/>
          </a:xfrm>
        </p:spPr>
        <p:txBody>
          <a:bodyPr lIns="0" tIns="45720" rIns="0" bIns="0">
            <a:normAutofit/>
          </a:bodyPr>
          <a:lstStyle>
            <a:lvl1pPr marL="0" indent="0">
              <a:spcBef>
                <a:spcPts val="1800"/>
              </a:spcBef>
              <a:buFont typeface="Arial" panose="020B0604020202020204" pitchFamily="34" charset="0"/>
              <a:buNone/>
              <a:defRPr sz="2000"/>
            </a:lvl1pPr>
            <a:lvl2pPr marL="283464" indent="-283464">
              <a:spcBef>
                <a:spcPts val="1800"/>
              </a:spcBef>
              <a:defRPr sz="2000"/>
            </a:lvl2pPr>
            <a:lvl3pPr marL="594360" indent="-283464">
              <a:spcBef>
                <a:spcPts val="1800"/>
              </a:spcBef>
              <a:defRPr sz="2000"/>
            </a:lvl3pPr>
            <a:lvl4pPr marL="822960" indent="-283464">
              <a:spcBef>
                <a:spcPts val="1800"/>
              </a:spcBef>
              <a:defRPr sz="2000"/>
            </a:lvl4pPr>
            <a:lvl5pPr marL="1005840" indent="-283464">
              <a:spcBef>
                <a:spcPts val="1800"/>
              </a:spcBef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BD11386D-847E-8CF5-E56A-42E80A65A089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881898" y="2676525"/>
            <a:ext cx="4490827" cy="3597470"/>
          </a:xfrm>
        </p:spPr>
        <p:txBody>
          <a:bodyPr lIns="0" tIns="45720" rIns="0" bIns="0">
            <a:normAutofit/>
          </a:bodyPr>
          <a:lstStyle>
            <a:lvl1pPr marL="0" indent="0">
              <a:spcBef>
                <a:spcPts val="1800"/>
              </a:spcBef>
              <a:buFont typeface="Arial" panose="020B0604020202020204" pitchFamily="34" charset="0"/>
              <a:buNone/>
              <a:defRPr sz="2000"/>
            </a:lvl1pPr>
            <a:lvl2pPr marL="283464" indent="-283464">
              <a:spcBef>
                <a:spcPts val="1800"/>
              </a:spcBef>
              <a:defRPr sz="2000"/>
            </a:lvl2pPr>
            <a:lvl3pPr marL="548640" indent="-283464">
              <a:spcBef>
                <a:spcPts val="1800"/>
              </a:spcBef>
              <a:defRPr sz="2000"/>
            </a:lvl3pPr>
            <a:lvl4pPr marL="822960" indent="-283464">
              <a:spcBef>
                <a:spcPts val="1800"/>
              </a:spcBef>
              <a:defRPr sz="2000"/>
            </a:lvl4pPr>
            <a:lvl5pPr marL="1005840" indent="-283464">
              <a:spcBef>
                <a:spcPts val="1800"/>
              </a:spcBef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endParaRPr lang="en-US" dirty="0">
              <a:latin typeface="+mn-lt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14884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10569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42E558A9-6DD6-E21D-3A8F-6707E1DD19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12" name="AutoShape 24">
              <a:extLst>
                <a:ext uri="{FF2B5EF4-FFF2-40B4-BE49-F238E27FC236}">
                  <a16:creationId xmlns:a16="http://schemas.microsoft.com/office/drawing/2014/main" id="{3FC994E4-318C-1E66-B4E4-8F8FD08E09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17C00E6B-F625-6D6C-8364-9DD9F3C3628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C6197B87-4F65-7981-9463-84830CD3687F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86AA517C-7217-D864-B7E7-40984A2880DB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524013C6-491C-CAA2-5BD6-7C73596711CC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18885" y="3499667"/>
            <a:ext cx="4939666" cy="2542810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347460" y="631317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8007FA9C-C4D5-89EC-C457-5F329A338E1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03885" y="457201"/>
            <a:ext cx="5198269" cy="2305050"/>
          </a:xfrm>
        </p:spPr>
        <p:txBody>
          <a:bodyPr lIns="0" tIns="274320">
            <a:normAutofit/>
          </a:bodyPr>
          <a:lstStyle>
            <a:lvl1pPr marL="457200" indent="-457200">
              <a:spcBef>
                <a:spcPts val="1800"/>
              </a:spcBef>
              <a:buFont typeface="+mj-lt"/>
              <a:buAutoNum type="arabicPeriod"/>
              <a:defRPr sz="2000"/>
            </a:lvl1pPr>
            <a:lvl2pPr marL="914400" indent="-457200">
              <a:spcBef>
                <a:spcPts val="1800"/>
              </a:spcBef>
              <a:buFont typeface="+mj-lt"/>
              <a:buAutoNum type="alphaLcPeriod"/>
              <a:defRPr sz="2000"/>
            </a:lvl2pPr>
            <a:lvl3pPr marL="1371600" indent="-457200">
              <a:spcBef>
                <a:spcPts val="1800"/>
              </a:spcBef>
              <a:buFont typeface="+mj-lt"/>
              <a:buAutoNum type="arabicParenR"/>
              <a:defRPr sz="2000"/>
            </a:lvl3pPr>
            <a:lvl4pPr marL="1371600" indent="0">
              <a:spcBef>
                <a:spcPts val="1800"/>
              </a:spcBef>
              <a:buFont typeface="+mj-lt"/>
              <a:buNone/>
              <a:defRPr sz="2000"/>
            </a:lvl4pPr>
            <a:lvl5pPr marL="2286000" indent="-457200">
              <a:spcBef>
                <a:spcPts val="1800"/>
              </a:spcBef>
              <a:buFont typeface="+mj-lt"/>
              <a:buAutoNum type="arabicPeriod"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endParaRPr lang="en-US" dirty="0"/>
          </a:p>
        </p:txBody>
      </p:sp>
      <p:sp>
        <p:nvSpPr>
          <p:cNvPr id="2" name="Content Placeholder 5">
            <a:extLst>
              <a:ext uri="{FF2B5EF4-FFF2-40B4-BE49-F238E27FC236}">
                <a16:creationId xmlns:a16="http://schemas.microsoft.com/office/drawing/2014/main" id="{3AC171DA-232D-44C1-6B93-40BACB298F4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94360" y="2810595"/>
            <a:ext cx="5198269" cy="3319513"/>
          </a:xfrm>
        </p:spPr>
        <p:txBody>
          <a:bodyPr lIns="0" tIns="45720" rIns="0" bIns="0">
            <a:normAutofit/>
          </a:bodyPr>
          <a:lstStyle>
            <a:lvl1pPr marL="0" indent="0">
              <a:spcBef>
                <a:spcPts val="1800"/>
              </a:spcBef>
              <a:buFont typeface="Arial" panose="020B0604020202020204" pitchFamily="34" charset="0"/>
              <a:buNone/>
              <a:defRPr sz="2000"/>
            </a:lvl1pPr>
            <a:lvl2pPr marL="283464" indent="-283464">
              <a:spcBef>
                <a:spcPts val="1800"/>
              </a:spcBef>
              <a:defRPr sz="2000"/>
            </a:lvl2pPr>
            <a:lvl3pPr marL="548640" indent="-283464">
              <a:spcBef>
                <a:spcPts val="1800"/>
              </a:spcBef>
              <a:defRPr sz="2000"/>
            </a:lvl3pPr>
            <a:lvl4pPr marL="822960" indent="-283464">
              <a:spcBef>
                <a:spcPts val="1800"/>
              </a:spcBef>
              <a:defRPr sz="2000"/>
            </a:lvl4pPr>
            <a:lvl5pPr marL="1005840" indent="-283464">
              <a:spcBef>
                <a:spcPts val="1800"/>
              </a:spcBef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546068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Pictur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5310" y="278129"/>
            <a:ext cx="5063490" cy="2354026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1EF4505D-6803-3813-7738-049963427819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94360" y="3279579"/>
            <a:ext cx="5044440" cy="2994415"/>
          </a:xfrm>
        </p:spPr>
        <p:txBody>
          <a:bodyPr lIns="0" tIns="228600" rIns="0" bIns="0">
            <a:normAutofit/>
          </a:bodyPr>
          <a:lstStyle>
            <a:lvl1pPr marL="0" indent="0">
              <a:spcBef>
                <a:spcPts val="1800"/>
              </a:spcBef>
              <a:buFont typeface="Arial" panose="020B0604020202020204" pitchFamily="34" charset="0"/>
              <a:buNone/>
              <a:defRPr sz="2000"/>
            </a:lvl1pPr>
            <a:lvl2pPr indent="-283464">
              <a:spcBef>
                <a:spcPts val="1800"/>
              </a:spcBef>
              <a:defRPr sz="2000"/>
            </a:lvl2pPr>
            <a:lvl3pPr indent="-283464">
              <a:spcBef>
                <a:spcPts val="1800"/>
              </a:spcBef>
              <a:defRPr sz="2000"/>
            </a:lvl3pPr>
            <a:lvl4pPr indent="-283464">
              <a:spcBef>
                <a:spcPts val="1800"/>
              </a:spcBef>
              <a:defRPr sz="2000"/>
            </a:lvl4pPr>
            <a:lvl5pPr indent="-283464">
              <a:spcBef>
                <a:spcPts val="1800"/>
              </a:spcBef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997459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4658637A-5D36-6127-19BC-C203E23FA49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118225" cy="68580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293197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ED84C6-50E6-6C43-8031-AFF6268E0C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4360" y="1825625"/>
            <a:ext cx="1038225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itle Placeholder 11">
            <a:extLst>
              <a:ext uri="{FF2B5EF4-FFF2-40B4-BE49-F238E27FC236}">
                <a16:creationId xmlns:a16="http://schemas.microsoft.com/office/drawing/2014/main" id="{D41FC0AE-253D-D242-9C88-017078F8A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365125"/>
            <a:ext cx="104013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0" name="Date Placeholder 3">
            <a:extLst>
              <a:ext uri="{FF2B5EF4-FFF2-40B4-BE49-F238E27FC236}">
                <a16:creationId xmlns:a16="http://schemas.microsoft.com/office/drawing/2014/main" id="{EF47083A-6D76-4B4D-87CA-E08E212F7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133648" y="6332220"/>
            <a:ext cx="131318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endParaRPr lang="en-US" dirty="0">
              <a:latin typeface="+mn-lt"/>
            </a:endParaRPr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C8ADA0DF-3751-9A48-8A21-59F01C782D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94360" y="6332220"/>
            <a:ext cx="52324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1" i="0">
                <a:solidFill>
                  <a:schemeClr val="bg1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58922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1" r:id="rId1"/>
    <p:sldLayoutId id="2147483698" r:id="rId2"/>
    <p:sldLayoutId id="2147483710" r:id="rId3"/>
    <p:sldLayoutId id="2147483700" r:id="rId4"/>
    <p:sldLayoutId id="2147483701" r:id="rId5"/>
    <p:sldLayoutId id="2147483659" r:id="rId6"/>
    <p:sldLayoutId id="2147483709" r:id="rId7"/>
    <p:sldLayoutId id="2147483708" r:id="rId8"/>
    <p:sldLayoutId id="2147483707" r:id="rId9"/>
    <p:sldLayoutId id="2147483706" r:id="rId10"/>
    <p:sldLayoutId id="2147483705" r:id="rId11"/>
    <p:sldLayoutId id="2147483704" r:id="rId12"/>
    <p:sldLayoutId id="2147483703" r:id="rId13"/>
  </p:sldLayoutIdLst>
  <p:hf sldNum="0"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4400" b="1" i="0" kern="1200" spc="100" baseline="0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283464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83464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83464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83464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83464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240">
          <p15:clr>
            <a:srgbClr val="547EBF"/>
          </p15:clr>
        </p15:guide>
        <p15:guide id="4" orient="horz" pos="240">
          <p15:clr>
            <a:srgbClr val="547EBF"/>
          </p15:clr>
        </p15:guide>
        <p15:guide id="5" pos="7440">
          <p15:clr>
            <a:srgbClr val="547EBF"/>
          </p15:clr>
        </p15:guide>
        <p15:guide id="6" orient="horz" pos="4080">
          <p15:clr>
            <a:srgbClr val="547EBF"/>
          </p15:clr>
        </p15:guide>
        <p15:guide id="7" pos="600" userDrawn="1">
          <p15:clr>
            <a:srgbClr val="547EBF"/>
          </p15:clr>
        </p15:guide>
        <p15:guide id="8" pos="3720">
          <p15:clr>
            <a:srgbClr val="547EBF"/>
          </p15:clr>
        </p15:guide>
        <p15:guide id="9" pos="2112">
          <p15:clr>
            <a:srgbClr val="547EBF"/>
          </p15:clr>
        </p15:guide>
        <p15:guide id="10" pos="1848">
          <p15:clr>
            <a:srgbClr val="547EBF"/>
          </p15:clr>
        </p15:guide>
        <p15:guide id="11" pos="5568">
          <p15:clr>
            <a:srgbClr val="547EBF"/>
          </p15:clr>
        </p15:guide>
        <p15:guide id="12" pos="5832">
          <p15:clr>
            <a:srgbClr val="547EBF"/>
          </p15:clr>
        </p15:guide>
        <p15:guide id="13" pos="4968">
          <p15:clr>
            <a:srgbClr val="9FCC3B"/>
          </p15:clr>
        </p15:guide>
        <p15:guide id="14" pos="5208">
          <p15:clr>
            <a:srgbClr val="9FCC3B"/>
          </p15:clr>
        </p15:guide>
        <p15:guide id="15" pos="2712">
          <p15:clr>
            <a:srgbClr val="9FCC3B"/>
          </p15:clr>
        </p15:guide>
        <p15:guide id="16" pos="2472">
          <p15:clr>
            <a:srgbClr val="9FCC3B"/>
          </p15:clr>
        </p15:guide>
        <p15:guide id="17" pos="39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7" Type="http://schemas.openxmlformats.org/officeDocument/2006/relationships/image" Target="../media/image15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44BA84-3E42-E0BD-15F7-3C6646E450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800" b="1" u="sng" dirty="0"/>
              <a:t>Real-Time Personalized Posture Detection &amp; Correction System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1141DE-6457-38EE-7226-487C1A3F02EF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6250405" y="4237287"/>
            <a:ext cx="5941595" cy="2513370"/>
          </a:xfrm>
        </p:spPr>
        <p:txBody>
          <a:bodyPr>
            <a:normAutofit/>
          </a:bodyPr>
          <a:lstStyle/>
          <a:p>
            <a:pPr marL="0" indent="0" algn="just" defTabSz="914400">
              <a:buNone/>
            </a:pPr>
            <a:r>
              <a:rPr lang="en-US" sz="2000" dirty="0"/>
              <a:t>Under the Guidance of</a:t>
            </a:r>
          </a:p>
          <a:p>
            <a:pPr marL="0" indent="0" algn="just" defTabSz="914400">
              <a:buNone/>
            </a:pPr>
            <a:r>
              <a:rPr lang="en-US" sz="2000" b="1" u="sng" dirty="0"/>
              <a:t>Mr. Aftab Hussain</a:t>
            </a:r>
            <a:r>
              <a:rPr lang="en-US" sz="2000" dirty="0"/>
              <a:t>, </a:t>
            </a:r>
          </a:p>
          <a:p>
            <a:pPr marL="0" indent="0" algn="just" defTabSz="914400">
              <a:buNone/>
            </a:pPr>
            <a:r>
              <a:rPr lang="en-US" sz="2000" dirty="0"/>
              <a:t>Associate Professor, IIIT Hyderabad</a:t>
            </a:r>
            <a:endParaRPr lang="en-IN" sz="2000" dirty="0"/>
          </a:p>
          <a:p>
            <a:pPr marL="0" indent="0" algn="just" defTabSz="914400">
              <a:buNone/>
            </a:pPr>
            <a:r>
              <a:rPr lang="en-US" sz="2000" b="1" dirty="0"/>
              <a:t>Engineers Without Sleep</a:t>
            </a:r>
            <a:r>
              <a:rPr lang="en-US" sz="2000" dirty="0"/>
              <a:t>                                                                                                                                               </a:t>
            </a:r>
          </a:p>
          <a:p>
            <a:pPr marL="0" indent="0" algn="just" defTabSz="914400">
              <a:buNone/>
            </a:pPr>
            <a:r>
              <a:rPr lang="en-US" sz="2000" dirty="0"/>
              <a:t>Date – 01/12/25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9A034C-1066-CC0E-DD2F-E929B8AB55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5248" y="-277155"/>
            <a:ext cx="3940127" cy="2709058"/>
          </a:xfrm>
          <a:prstGeom prst="rect">
            <a:avLst/>
          </a:prstGeom>
        </p:spPr>
      </p:pic>
      <p:pic>
        <p:nvPicPr>
          <p:cNvPr id="5" name="Picture 4" descr="Home - IIIT Hyderabad">
            <a:extLst>
              <a:ext uri="{FF2B5EF4-FFF2-40B4-BE49-F238E27FC236}">
                <a16:creationId xmlns:a16="http://schemas.microsoft.com/office/drawing/2014/main" id="{87F4DF6B-8897-36F5-63B2-1FDA5A962D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772711" y="1676260"/>
            <a:ext cx="3473189" cy="1850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75038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1745AF-868B-02EE-C1AA-6B208BB1AC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Phase: Weighted Deviation (Heuristic)</a:t>
            </a:r>
            <a:endParaRPr lang="en-IN" dirty="0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E7149AF1-7F5A-3B01-8A04-DA0266C179E9}"/>
              </a:ext>
            </a:extLst>
          </p:cNvPr>
          <p:cNvSpPr>
            <a:spLocks noGrp="1" noChangeArrowheads="1"/>
          </p:cNvSpPr>
          <p:nvPr>
            <p:ph sz="quarter" idx="13"/>
          </p:nvPr>
        </p:nvSpPr>
        <p:spPr bwMode="auto">
          <a:xfrm>
            <a:off x="3657600" y="2317966"/>
            <a:ext cx="7810500" cy="39703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Mechanism:</a:t>
            </a:r>
            <a:br>
              <a:rPr kumimoji="0" lang="en-US" altLang="en-US" sz="18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Capture User's Ideal Coordinates.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Calculate Deviation of current frame vs. Ideal Frame.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Weighted Scoring:</a:t>
            </a:r>
            <a:br>
              <a:rPr kumimoji="0" lang="en-US" altLang="en-US" sz="18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High Priority: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Back Joint.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Medium Priority: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Neck Joint.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Lower Priority: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Knee Joint.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Normalization: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Deviations are scaled to a 0-100 score (0 = Max Deviation, 100 = Perfect Alignment).</a:t>
            </a:r>
          </a:p>
        </p:txBody>
      </p:sp>
    </p:spTree>
    <p:extLst>
      <p:ext uri="{BB962C8B-B14F-4D97-AF65-F5344CB8AC3E}">
        <p14:creationId xmlns:p14="http://schemas.microsoft.com/office/powerpoint/2010/main" val="35918222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ED5A9-AF85-86A2-21D6-005DDE9C9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Advanced Implementation: </a:t>
            </a:r>
            <a:r>
              <a:rPr lang="en-IN" dirty="0" err="1"/>
              <a:t>LightGBM</a:t>
            </a:r>
            <a:r>
              <a:rPr lang="en-IN" dirty="0"/>
              <a:t> Integration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ECFA122B-8F95-8CBE-E199-FE99A6FB949B}"/>
              </a:ext>
            </a:extLst>
          </p:cNvPr>
          <p:cNvSpPr>
            <a:spLocks noGrp="1" noChangeArrowheads="1"/>
          </p:cNvSpPr>
          <p:nvPr>
            <p:ph sz="quarter" idx="13"/>
          </p:nvPr>
        </p:nvSpPr>
        <p:spPr bwMode="auto">
          <a:xfrm>
            <a:off x="3600246" y="2571538"/>
            <a:ext cx="7867854" cy="313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Goal: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Move beyond simple heuristics to robust Machine Learning.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What is LightGBM?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A gradient boosting framework that uses tree-based learning algorithms. 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Known for: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Faster training speed and higher efficiency.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Lower memory usage.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Better accuracy than Random Forest for this specific tabular data (angles).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20755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75F351-56F8-C659-EE0B-6D2C0FF0DF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The Personalized Training Workflow</a:t>
            </a: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6387A181-CBEE-F23B-F938-1AAFE9A67EDA}"/>
              </a:ext>
            </a:extLst>
          </p:cNvPr>
          <p:cNvSpPr>
            <a:spLocks noGrp="1" noChangeArrowheads="1"/>
          </p:cNvSpPr>
          <p:nvPr>
            <p:ph sz="quarter" idx="16"/>
          </p:nvPr>
        </p:nvSpPr>
        <p:spPr bwMode="auto">
          <a:xfrm>
            <a:off x="575310" y="3429000"/>
            <a:ext cx="5234940" cy="310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Step 1: Offset Calculation: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User provides their ideal posture.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System calculates the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offset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between User's Ideal and the Dataset's Reference Ideal.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Step 2: Dataset Adjustment: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The entire training dataset is mathematically shifted by this offset.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Step 3: Auto-Labeling: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The "Manual Deviation Script" runs on this adjusted data to categorize postures.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Step 4: Training: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A personalized LightGBM model is trained specifically for this user profile.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endParaRPr kumimoji="0" lang="en-US" altLang="en-US" sz="14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pic>
        <p:nvPicPr>
          <p:cNvPr id="19" name="Picture Placeholder 18" descr="A diagram of a step&#10;&#10;AI-generated content may be incorrect.">
            <a:extLst>
              <a:ext uri="{FF2B5EF4-FFF2-40B4-BE49-F238E27FC236}">
                <a16:creationId xmlns:a16="http://schemas.microsoft.com/office/drawing/2014/main" id="{82C44B29-7F13-A9A9-4DB6-E1028932C554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5700" y="-5608"/>
            <a:ext cx="3829434" cy="6863608"/>
          </a:xfrm>
        </p:spPr>
      </p:pic>
    </p:spTree>
    <p:extLst>
      <p:ext uri="{BB962C8B-B14F-4D97-AF65-F5344CB8AC3E}">
        <p14:creationId xmlns:p14="http://schemas.microsoft.com/office/powerpoint/2010/main" val="31797129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6223DA-BAD8-D123-0893-57BDC49252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User Choice &amp; Efficiency</a:t>
            </a:r>
          </a:p>
        </p:txBody>
      </p:sp>
      <p:pic>
        <p:nvPicPr>
          <p:cNvPr id="8" name="Picture Placeholder 7" descr="Screens screenshot of a computer error&#10;&#10;AI-generated content may be incorrect.">
            <a:extLst>
              <a:ext uri="{FF2B5EF4-FFF2-40B4-BE49-F238E27FC236}">
                <a16:creationId xmlns:a16="http://schemas.microsoft.com/office/drawing/2014/main" id="{0C32437D-252F-1895-54FC-FEF43C8B7F5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4814" y="-2771"/>
            <a:ext cx="3718710" cy="6860771"/>
          </a:xfrm>
          <a:prstGeom prst="rect">
            <a:avLst/>
          </a:prstGeom>
        </p:spPr>
      </p:pic>
      <p:sp>
        <p:nvSpPr>
          <p:cNvPr id="5" name="Rectangle 1">
            <a:extLst>
              <a:ext uri="{FF2B5EF4-FFF2-40B4-BE49-F238E27FC236}">
                <a16:creationId xmlns:a16="http://schemas.microsoft.com/office/drawing/2014/main" id="{E09C5CD2-4D00-C72E-3314-A5FB8A739FB6}"/>
              </a:ext>
            </a:extLst>
          </p:cNvPr>
          <p:cNvSpPr>
            <a:spLocks noGrp="1" noChangeArrowheads="1"/>
          </p:cNvSpPr>
          <p:nvPr>
            <p:ph sz="quarter" idx="16"/>
          </p:nvPr>
        </p:nvSpPr>
        <p:spPr bwMode="auto">
          <a:xfrm>
            <a:off x="575310" y="3311902"/>
            <a:ext cx="4863465" cy="313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Hybrid Model: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User can select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Manual Deviation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(Heuristic) or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Personalized LightGBM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(ML).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One-Time Training: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Once trained, the model weights are saved.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User does not need to recalibrate or retrain in future sessions.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51340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C67736-3B47-5C0D-3335-A6B023D75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Model 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B065EE-56B5-AE16-4E72-1995258D555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b="1" dirty="0"/>
              <a:t>Performance Highlights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98% Accuracy:</a:t>
            </a:r>
            <a:r>
              <a:rPr lang="en-US" dirty="0"/>
              <a:t> Robust performance on personalized test data.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1.00 Precision:</a:t>
            </a:r>
            <a:r>
              <a:rPr lang="en-US" dirty="0"/>
              <a:t> Zero false alarms for critical back &amp; neck issues.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High Granularity:</a:t>
            </a:r>
            <a:r>
              <a:rPr lang="en-US" dirty="0"/>
              <a:t> Successfully distinguishes 8 distinct posture states with &gt;95% confidence.</a:t>
            </a:r>
          </a:p>
          <a:p>
            <a:endParaRPr lang="en-IN" dirty="0"/>
          </a:p>
        </p:txBody>
      </p:sp>
      <p:pic>
        <p:nvPicPr>
          <p:cNvPr id="7" name="Content Placeholder 4" descr="A screenshot of a computer screen">
            <a:extLst>
              <a:ext uri="{FF2B5EF4-FFF2-40B4-BE49-F238E27FC236}">
                <a16:creationId xmlns:a16="http://schemas.microsoft.com/office/drawing/2014/main" id="{604D6795-C048-02D0-700F-64956B30C482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3725" y="3022658"/>
            <a:ext cx="5199063" cy="2893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152256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8B99A-E3A4-81AC-77E6-328E5C162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Android App Features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89A72174-BD49-0D16-5534-5222B11E2472}"/>
              </a:ext>
            </a:extLst>
          </p:cNvPr>
          <p:cNvSpPr>
            <a:spLocks noGrp="1" noChangeArrowheads="1"/>
          </p:cNvSpPr>
          <p:nvPr>
            <p:ph sz="quarter" idx="13"/>
          </p:nvPr>
        </p:nvSpPr>
        <p:spPr bwMode="auto">
          <a:xfrm>
            <a:off x="3590924" y="2298915"/>
            <a:ext cx="7877175" cy="39703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Personal Calibration: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One-tap setup for ideal reference.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Real-Time Analysis: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Live camera feed with skeleton overlay.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Posture Score: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0-100 quantitative metric.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User Profiles: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Switch between different users seamlessly.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Analytics Dashboard: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History: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Review past sessions.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Trend Graph: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Visualize fatigue over time.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Session Metadata: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Duration, start time, data points.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Tech Stats: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Real-time NPU/CPU runtime and confidence scores.</a:t>
            </a:r>
          </a:p>
        </p:txBody>
      </p:sp>
    </p:spTree>
    <p:extLst>
      <p:ext uri="{BB962C8B-B14F-4D97-AF65-F5344CB8AC3E}">
        <p14:creationId xmlns:p14="http://schemas.microsoft.com/office/powerpoint/2010/main" val="30483354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6D5948-82BB-230B-89FF-DC6A13106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Android App Snapshots</a:t>
            </a:r>
          </a:p>
        </p:txBody>
      </p:sp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BF457495-C1C9-1ED5-1A8A-91F4B7390B34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594360" y="2615397"/>
            <a:ext cx="10972800" cy="3636740"/>
          </a:xfrm>
        </p:spPr>
        <p:txBody>
          <a:bodyPr/>
          <a:lstStyle/>
          <a:p>
            <a:endParaRPr lang="en-IN"/>
          </a:p>
        </p:txBody>
      </p:sp>
      <p:pic>
        <p:nvPicPr>
          <p:cNvPr id="7" name="Picture 6" descr="A screenshot of a phone&#10;&#10;AI-generated content may be incorrect.">
            <a:extLst>
              <a:ext uri="{FF2B5EF4-FFF2-40B4-BE49-F238E27FC236}">
                <a16:creationId xmlns:a16="http://schemas.microsoft.com/office/drawing/2014/main" id="{964AE294-6A34-105A-3A82-E4D222FE06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9756" y="2543397"/>
            <a:ext cx="1784233" cy="3708737"/>
          </a:xfrm>
          <a:prstGeom prst="rect">
            <a:avLst/>
          </a:prstGeom>
        </p:spPr>
      </p:pic>
      <p:pic>
        <p:nvPicPr>
          <p:cNvPr id="9" name="Picture 8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DF43AFFD-E410-B910-82FF-D9C6DFC6CD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2981" y="2543399"/>
            <a:ext cx="1684826" cy="3708738"/>
          </a:xfrm>
          <a:prstGeom prst="rect">
            <a:avLst/>
          </a:prstGeom>
        </p:spPr>
      </p:pic>
      <p:pic>
        <p:nvPicPr>
          <p:cNvPr id="11" name="Picture 10" descr="A person sitting in a chair&#10;&#10;AI-generated content may be incorrect.">
            <a:extLst>
              <a:ext uri="{FF2B5EF4-FFF2-40B4-BE49-F238E27FC236}">
                <a16:creationId xmlns:a16="http://schemas.microsoft.com/office/drawing/2014/main" id="{112E6254-7718-C603-4802-4894731E36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4055" y="2543399"/>
            <a:ext cx="1684827" cy="3708738"/>
          </a:xfrm>
          <a:prstGeom prst="rect">
            <a:avLst/>
          </a:prstGeom>
        </p:spPr>
      </p:pic>
      <p:pic>
        <p:nvPicPr>
          <p:cNvPr id="13" name="Picture 12" descr="A person sitting in a chair&#10;&#10;AI-generated content may be incorrect.">
            <a:extLst>
              <a:ext uri="{FF2B5EF4-FFF2-40B4-BE49-F238E27FC236}">
                <a16:creationId xmlns:a16="http://schemas.microsoft.com/office/drawing/2014/main" id="{A1C4EA9F-EC34-53AC-F0E4-1C5DC3BF3F6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2543399"/>
            <a:ext cx="1866802" cy="3708738"/>
          </a:xfrm>
          <a:prstGeom prst="rect">
            <a:avLst/>
          </a:prstGeom>
        </p:spPr>
      </p:pic>
      <p:pic>
        <p:nvPicPr>
          <p:cNvPr id="15" name="Picture 14" descr="A screenshot of a graph&#10;&#10;AI-generated content may be incorrect.">
            <a:extLst>
              <a:ext uri="{FF2B5EF4-FFF2-40B4-BE49-F238E27FC236}">
                <a16:creationId xmlns:a16="http://schemas.microsoft.com/office/drawing/2014/main" id="{D7F8784A-930B-9604-128D-0773BEC09B0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1906" y="2543398"/>
            <a:ext cx="1684826" cy="3708737"/>
          </a:xfrm>
          <a:prstGeom prst="rect">
            <a:avLst/>
          </a:prstGeom>
        </p:spPr>
      </p:pic>
      <p:pic>
        <p:nvPicPr>
          <p:cNvPr id="17" name="Picture 16" descr="Screens screenshot of a computer error&#10;&#10;AI-generated content may be incorrect.">
            <a:extLst>
              <a:ext uri="{FF2B5EF4-FFF2-40B4-BE49-F238E27FC236}">
                <a16:creationId xmlns:a16="http://schemas.microsoft.com/office/drawing/2014/main" id="{469C71C3-9CCA-03D1-EEE8-B8849AA49A9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3414" y="2543397"/>
            <a:ext cx="1684826" cy="3708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4624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B66ACC-B79D-1797-8521-4BC8331883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1" y="268604"/>
            <a:ext cx="5063490" cy="2354026"/>
          </a:xfrm>
        </p:spPr>
        <p:txBody>
          <a:bodyPr/>
          <a:lstStyle/>
          <a:p>
            <a:r>
              <a:rPr lang="en-IN" dirty="0"/>
              <a:t>Extended Architecture (Webcam &amp; Database)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4CD57B7B-25B4-D4E6-59E3-F3495DF266B6}"/>
              </a:ext>
            </a:extLst>
          </p:cNvPr>
          <p:cNvSpPr>
            <a:spLocks noGrp="1" noChangeArrowheads="1"/>
          </p:cNvSpPr>
          <p:nvPr>
            <p:ph sz="quarter" idx="16"/>
          </p:nvPr>
        </p:nvSpPr>
        <p:spPr bwMode="auto">
          <a:xfrm>
            <a:off x="594361" y="3096086"/>
            <a:ext cx="4330064" cy="36471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effectLst/>
                <a:latin typeface="Google Sans Text"/>
              </a:rPr>
              <a:t>Webcam Integration: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effectLst/>
              <a:latin typeface="Google Sans Text"/>
            </a:endParaRPr>
          </a:p>
          <a:p>
            <a:pPr marL="971550" lvl="1" indent="-28575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effectLst/>
                <a:latin typeface="Google Sans Text"/>
              </a:rPr>
              <a:t>Flow: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Google Sans Text"/>
              </a:rPr>
              <a:t> Webcam -&gt; Python Script -&gt; Local Server -&gt; Android App -&gt; YOLOv11.</a:t>
            </a:r>
          </a:p>
          <a:p>
            <a:pPr marL="971550" lvl="1" indent="-28575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effectLst/>
                <a:latin typeface="Google Sans Text"/>
              </a:rPr>
              <a:t>Benefit: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Google Sans Text"/>
              </a:rPr>
              <a:t> Allows desktop monitoring for office workers. 30 FPS real-time streaming.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effectLst/>
                <a:latin typeface="Google Sans Text"/>
              </a:rPr>
              <a:t>Firebase Integration: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effectLst/>
              <a:latin typeface="Google Sans Text"/>
            </a:endParaRPr>
          </a:p>
          <a:p>
            <a:pPr marL="971550" lvl="1" indent="-28575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Google Sans Text"/>
              </a:rPr>
              <a:t>Data logging for long-term tracking.</a:t>
            </a:r>
          </a:p>
          <a:p>
            <a:pPr marL="971550" lvl="1" indent="-28575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Google Sans Text"/>
              </a:rPr>
              <a:t>(Include snapshot of the JSON node structure/Database entry).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pic>
        <p:nvPicPr>
          <p:cNvPr id="6" name="Content Placeholder 4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6A6C3537-8CA3-691E-355C-5781F11A595B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0625" y="800100"/>
            <a:ext cx="7010400" cy="5523264"/>
          </a:xfrm>
        </p:spPr>
      </p:pic>
    </p:spTree>
    <p:extLst>
      <p:ext uri="{BB962C8B-B14F-4D97-AF65-F5344CB8AC3E}">
        <p14:creationId xmlns:p14="http://schemas.microsoft.com/office/powerpoint/2010/main" val="7338086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AF9E8E-FF80-EE7E-577B-67503311B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Performance Benchmarks</a:t>
            </a:r>
          </a:p>
        </p:txBody>
      </p:sp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C4382DAB-1787-BCB7-4E86-713DE30C8B24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912613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0F3BE-1463-F365-FA30-5CB174DF537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Thank You!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08A511-3BF4-9E75-B2D8-B8460CC4C93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IN" dirty="0">
                <a:solidFill>
                  <a:schemeClr val="bg1"/>
                </a:solidFill>
              </a:rPr>
              <a:t>Engineers Without Sleep</a:t>
            </a:r>
          </a:p>
        </p:txBody>
      </p:sp>
    </p:spTree>
    <p:extLst>
      <p:ext uri="{BB962C8B-B14F-4D97-AF65-F5344CB8AC3E}">
        <p14:creationId xmlns:p14="http://schemas.microsoft.com/office/powerpoint/2010/main" val="26060846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BF6F39-CF6B-7D1A-566F-507B39F1C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Cost of Connectivity: A Modern Health Crisis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ECE079-FC00-1998-0847-608EC9EF9265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94360" y="3216729"/>
            <a:ext cx="4900204" cy="3057265"/>
          </a:xfrm>
        </p:spPr>
        <p:txBody>
          <a:bodyPr>
            <a:normAutofit fontScale="85000" lnSpcReduction="10000"/>
          </a:bodyPr>
          <a:lstStyle/>
          <a:p>
            <a:r>
              <a:rPr lang="en-IN" dirty="0"/>
              <a:t>The "</a:t>
            </a:r>
            <a:r>
              <a:rPr lang="en-IN" b="1" dirty="0"/>
              <a:t>Tech Neck</a:t>
            </a:r>
            <a:r>
              <a:rPr lang="en-IN" dirty="0"/>
              <a:t>" Phenomenon: Modern lifestyles necessitate prolonged screen time (8+ hours/day).</a:t>
            </a:r>
          </a:p>
          <a:p>
            <a:r>
              <a:rPr lang="en-IN" b="1" dirty="0"/>
              <a:t>Health Consequences: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dirty="0"/>
              <a:t>Chronic Musculoskeletal Disorders (MSDs).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dirty="0"/>
              <a:t>Reduced lung capacity and fatigue.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dirty="0"/>
              <a:t>Long-term spinal curvature issues.</a:t>
            </a:r>
          </a:p>
          <a:p>
            <a:r>
              <a:rPr lang="en-IN" b="1" dirty="0"/>
              <a:t>Impact</a:t>
            </a:r>
            <a:r>
              <a:rPr lang="en-IN" dirty="0"/>
              <a:t>: It’s not just physical; it affects productivity and mental focus.</a:t>
            </a:r>
          </a:p>
        </p:txBody>
      </p:sp>
      <p:pic>
        <p:nvPicPr>
          <p:cNvPr id="13" name="Picture Placeholder 12" descr="A person looking at his phone and computer">
            <a:extLst>
              <a:ext uri="{FF2B5EF4-FFF2-40B4-BE49-F238E27FC236}">
                <a16:creationId xmlns:a16="http://schemas.microsoft.com/office/drawing/2014/main" id="{505CC92E-858C-166F-9628-B2F1C64F4874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69" r="25669"/>
          <a:stretch>
            <a:fillRect/>
          </a:stretch>
        </p:blipFill>
        <p:spPr>
          <a:xfrm>
            <a:off x="6234793" y="0"/>
            <a:ext cx="6118225" cy="6858000"/>
          </a:xfrm>
        </p:spPr>
      </p:pic>
    </p:spTree>
    <p:extLst>
      <p:ext uri="{BB962C8B-B14F-4D97-AF65-F5344CB8AC3E}">
        <p14:creationId xmlns:p14="http://schemas.microsoft.com/office/powerpoint/2010/main" val="13538394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56EA69-44C2-A922-B33B-A412E2D16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Motivation &amp; Goals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4AE6216E-A76B-9869-5B11-3FB3391B3CE0}"/>
              </a:ext>
            </a:extLst>
          </p:cNvPr>
          <p:cNvSpPr>
            <a:spLocks noGrp="1" noChangeArrowheads="1"/>
          </p:cNvSpPr>
          <p:nvPr>
            <p:ph sz="quarter" idx="13"/>
          </p:nvPr>
        </p:nvSpPr>
        <p:spPr bwMode="auto">
          <a:xfrm>
            <a:off x="3314700" y="2594964"/>
            <a:ext cx="8296275" cy="341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Primary Objective: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Develop a robust, real-time detection and correction system.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endParaRPr lang="en-US" altLang="en-US" sz="1800" dirty="0">
              <a:latin typeface="Arial" panose="020B0604020202020204" pitchFamily="34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Core Values:</a:t>
            </a:r>
            <a:br>
              <a:rPr kumimoji="0" lang="en-US" altLang="en-US" sz="18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Health &amp; Wellness: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Provide actionable feedback to prevent long-term damage.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Accessibility: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Leverage the ubiquity of smartphones (no expensive hardware required).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Ergonomics: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Personalized suggestions based on individual body mechanics.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88560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8BCC2-FBDB-2E2A-6BC5-7D73EC093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Core Logic: The Angle Approach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6B3955-EBB6-E2D5-0BCA-CA583F9F5AD0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b="1" dirty="0"/>
              <a:t>Biomechanical Focus:</a:t>
            </a:r>
            <a:r>
              <a:rPr lang="en-US" dirty="0"/>
              <a:t> We calculate angles at three critical joints: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Neck-Torso Angle</a:t>
            </a:r>
            <a:r>
              <a:rPr lang="en-US" dirty="0"/>
              <a:t> (Cervical Spine load)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Torso-Hip Angle</a:t>
            </a:r>
            <a:r>
              <a:rPr lang="en-US" dirty="0"/>
              <a:t> (Lumbar support)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Knee Angle</a:t>
            </a:r>
            <a:r>
              <a:rPr lang="en-US" dirty="0"/>
              <a:t> (Leg position)</a:t>
            </a:r>
          </a:p>
          <a:p>
            <a:r>
              <a:rPr lang="en-US" b="1" dirty="0"/>
              <a:t>Scoring Mechanism: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Each joint is assigned a </a:t>
            </a:r>
            <a:r>
              <a:rPr lang="en-US" b="1" dirty="0"/>
              <a:t>weight</a:t>
            </a:r>
            <a:r>
              <a:rPr lang="en-US" dirty="0"/>
              <a:t> based on medical priority (e.g., Back &gt; Neck &gt; Knee).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Weighted deviation determines the final "Posture Score."</a:t>
            </a:r>
          </a:p>
          <a:p>
            <a:endParaRPr lang="en-IN" dirty="0"/>
          </a:p>
        </p:txBody>
      </p:sp>
      <p:pic>
        <p:nvPicPr>
          <p:cNvPr id="8" name="Picture Placeholder 7" descr="A diagram of a person's body&#10;&#10;AI-generated content may be incorrect.">
            <a:extLst>
              <a:ext uri="{FF2B5EF4-FFF2-40B4-BE49-F238E27FC236}">
                <a16:creationId xmlns:a16="http://schemas.microsoft.com/office/drawing/2014/main" id="{F853E4A9-EB6B-18F3-81D5-8E32A7E3D09B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1944" y="-38100"/>
            <a:ext cx="6100056" cy="6934200"/>
          </a:xfrm>
        </p:spPr>
      </p:pic>
    </p:spTree>
    <p:extLst>
      <p:ext uri="{BB962C8B-B14F-4D97-AF65-F5344CB8AC3E}">
        <p14:creationId xmlns:p14="http://schemas.microsoft.com/office/powerpoint/2010/main" val="27556543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8F4E76-E929-63E1-9096-84A61FEDA2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Why Angles? (Design Philosophy)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8B191041-828E-75B9-1B2A-62AD3BABFDEC}"/>
              </a:ext>
            </a:extLst>
          </p:cNvPr>
          <p:cNvSpPr>
            <a:spLocks noGrp="1" noChangeArrowheads="1"/>
          </p:cNvSpPr>
          <p:nvPr>
            <p:ph sz="quarter" idx="13"/>
          </p:nvPr>
        </p:nvSpPr>
        <p:spPr bwMode="auto">
          <a:xfrm>
            <a:off x="3724275" y="2341391"/>
            <a:ext cx="7410449" cy="42473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The Problem with Raw Key points:</a:t>
            </a:r>
            <a:br>
              <a:rPr kumimoji="0" lang="en-US" altLang="en-US" sz="18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Variance in camera distance (user standing near vs. far).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Variance in camera orientation (tilted phone).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Variance in body size (height/width of the user).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kumimoji="0" lang="en-US" altLang="en-US" sz="18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The Solution: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endParaRPr kumimoji="0" lang="en-US" altLang="en-US" sz="18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Angles are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invariant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to scale and rotation.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Ensures the system works universally across different setups and body types.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95669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C83312-A55E-4909-1142-A2DD4896C5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System Pipeline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0177BAB3-06E8-086F-8B87-AF5F9E54BF5C}"/>
              </a:ext>
            </a:extLst>
          </p:cNvPr>
          <p:cNvSpPr>
            <a:spLocks noGrp="1" noChangeArrowheads="1"/>
          </p:cNvSpPr>
          <p:nvPr>
            <p:ph sz="quarter" idx="16"/>
          </p:nvPr>
        </p:nvSpPr>
        <p:spPr bwMode="auto">
          <a:xfrm>
            <a:off x="594360" y="3368709"/>
            <a:ext cx="4653915" cy="28161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effectLst/>
                <a:latin typeface="Google Sans Text"/>
              </a:rPr>
              <a:t>Input: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Google Sans Text"/>
              </a:rPr>
              <a:t> Image Capture (Camera/Webcam).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effectLst/>
                <a:latin typeface="Google Sans Text"/>
              </a:rPr>
              <a:t>Extraction: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Google Sans Text"/>
              </a:rPr>
              <a:t> YOLOv11n extracts skeletal key points.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effectLst/>
                <a:latin typeface="Google Sans Text"/>
              </a:rPr>
              <a:t>Calculation: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Google Sans Text"/>
              </a:rPr>
              <a:t> Python script calculates joint angles.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effectLst/>
                <a:latin typeface="Google Sans Text"/>
              </a:rPr>
              <a:t>Analysis: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Google Sans Text"/>
              </a:rPr>
              <a:t> Check deviation from "Ideal" -&gt; Calculate Weights.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effectLst/>
                <a:latin typeface="Google Sans Text"/>
              </a:rPr>
              <a:t>Output: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Google Sans Text"/>
              </a:rPr>
              <a:t> Posture Score, Classification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effectLst/>
                <a:latin typeface="Google Sans Text"/>
              </a:rPr>
              <a:t>, and Visual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Google Sans Text"/>
              </a:rPr>
              <a:t>Correction.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pic>
        <p:nvPicPr>
          <p:cNvPr id="16" name="Picture Placeholder 15" descr="A diagram of a scientific method&#10;&#10;AI-generated content may be incorrect.">
            <a:extLst>
              <a:ext uri="{FF2B5EF4-FFF2-40B4-BE49-F238E27FC236}">
                <a16:creationId xmlns:a16="http://schemas.microsoft.com/office/drawing/2014/main" id="{2F76417F-E686-6F83-0310-8E953B1B2F7D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8674" y="336567"/>
            <a:ext cx="4488966" cy="6184865"/>
          </a:xfrm>
        </p:spPr>
      </p:pic>
    </p:spTree>
    <p:extLst>
      <p:ext uri="{BB962C8B-B14F-4D97-AF65-F5344CB8AC3E}">
        <p14:creationId xmlns:p14="http://schemas.microsoft.com/office/powerpoint/2010/main" val="1660718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18CDD9-E33B-AAFA-F015-3333F2A9C3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Data Collection &amp; Preprocessing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1C2C3963-AFA5-4970-5181-4CB3E359784C}"/>
              </a:ext>
            </a:extLst>
          </p:cNvPr>
          <p:cNvSpPr>
            <a:spLocks noGrp="1" noChangeArrowheads="1"/>
          </p:cNvSpPr>
          <p:nvPr>
            <p:ph sz="quarter" idx="13"/>
          </p:nvPr>
        </p:nvSpPr>
        <p:spPr bwMode="auto">
          <a:xfrm>
            <a:off x="3590925" y="2592021"/>
            <a:ext cx="8115300" cy="33701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effectLst/>
                <a:latin typeface="Google Sans Text"/>
              </a:rPr>
              <a:t>Key point Extraction: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Google Sans Text"/>
              </a:rPr>
              <a:t> Utilizing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effectLst/>
                <a:latin typeface="Google Sans Text"/>
              </a:rPr>
              <a:t>YOLOv11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Google Sans Text"/>
              </a:rPr>
              <a:t> for state-of-the-art speed and accuracy.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Google Sans Text"/>
              </a:rPr>
            </a:br>
            <a:endParaRPr kumimoji="0" lang="en-US" altLang="en-US" sz="1800" b="0" i="0" u="none" strike="noStrike" cap="none" normalizeH="0" baseline="0" dirty="0">
              <a:ln>
                <a:noFill/>
              </a:ln>
              <a:effectLst/>
              <a:latin typeface="Google Sans Text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effectLst/>
                <a:latin typeface="Google Sans Text"/>
              </a:rPr>
              <a:t>Targeted Features: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Google Sans Text"/>
              </a:rPr>
              <a:t> Focusing on the three biomechanically important angles (Knee, Hip, Neck).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Google Sans Text"/>
              </a:rPr>
            </a:br>
            <a:endParaRPr kumimoji="0" lang="en-US" altLang="en-US" sz="1800" b="0" i="0" u="none" strike="noStrike" cap="none" normalizeH="0" baseline="0" dirty="0">
              <a:ln>
                <a:noFill/>
              </a:ln>
              <a:effectLst/>
              <a:latin typeface="Google Sans Text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effectLst/>
                <a:latin typeface="Google Sans Text"/>
              </a:rPr>
              <a:t>Data Cleaning:</a:t>
            </a:r>
            <a:br>
              <a:rPr kumimoji="0" lang="en-US" altLang="en-US" sz="1800" b="1" i="0" u="none" strike="noStrike" cap="none" normalizeH="0" baseline="0" dirty="0">
                <a:ln>
                  <a:noFill/>
                </a:ln>
                <a:effectLst/>
                <a:latin typeface="Google Sans Text"/>
              </a:rPr>
            </a:br>
            <a:endParaRPr kumimoji="0" lang="en-US" altLang="en-US" sz="1800" b="0" i="0" u="none" strike="noStrike" cap="none" normalizeH="0" baseline="0" dirty="0">
              <a:ln>
                <a:noFill/>
              </a:ln>
              <a:effectLst/>
              <a:latin typeface="Google Sans Text"/>
            </a:endParaRP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effectLst/>
                <a:latin typeface="Google Sans Text"/>
              </a:rPr>
              <a:t>Confidence Threshold: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Google Sans Text"/>
              </a:rPr>
              <a:t> Any key point with a confidence score (&lt; 0.75 is discarded.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effectLst/>
                <a:latin typeface="Google Sans Text"/>
              </a:rPr>
              <a:t>Reasoning: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Google Sans Text"/>
              </a:rPr>
              <a:t> Prevents inaccurate angle calculations caused by occlusion or motion blur.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30148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6711DC-B05C-E0AB-5C50-8EDA79110A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876664"/>
            <a:ext cx="10873740" cy="1680205"/>
          </a:xfrm>
        </p:spPr>
        <p:txBody>
          <a:bodyPr/>
          <a:lstStyle/>
          <a:p>
            <a:r>
              <a:rPr lang="en-US" dirty="0"/>
              <a:t>Initial Attempt: The Random Forest Approach</a:t>
            </a:r>
            <a:br>
              <a:rPr lang="en-US" dirty="0"/>
            </a:br>
            <a:endParaRPr lang="en-IN" dirty="0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3D3ADA2A-735F-153B-4A8E-DF9D25C1F3BE}"/>
              </a:ext>
            </a:extLst>
          </p:cNvPr>
          <p:cNvSpPr>
            <a:spLocks noGrp="1" noChangeArrowheads="1"/>
          </p:cNvSpPr>
          <p:nvPr>
            <p:ph sz="quarter" idx="13"/>
          </p:nvPr>
        </p:nvSpPr>
        <p:spPr bwMode="auto">
          <a:xfrm>
            <a:off x="3648075" y="2490189"/>
            <a:ext cx="8324849" cy="341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Method: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Trained a Random Forest Classifier on calculated angles.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Dataset: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~300 images labeled with various postures.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Result:</a:t>
            </a:r>
            <a:br>
              <a:rPr kumimoji="0" lang="en-US" altLang="en-US" sz="18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Performed well on Train/Test split.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Failed in Real-World Testing.</a:t>
            </a:r>
            <a:br>
              <a:rPr kumimoji="0" lang="en-US" altLang="en-US" sz="18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Why?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It lacked personalization. It assumed "Good Posture" looks the same for everyone.</a:t>
            </a:r>
          </a:p>
        </p:txBody>
      </p:sp>
    </p:spTree>
    <p:extLst>
      <p:ext uri="{BB962C8B-B14F-4D97-AF65-F5344CB8AC3E}">
        <p14:creationId xmlns:p14="http://schemas.microsoft.com/office/powerpoint/2010/main" val="5898769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44E7F-5F41-D8F6-249C-550C3F74D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The Pivot: Personalized Calibration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78184A-DE06-800F-FFD8-C869E4B7F0DC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>
            <a:normAutofit fontScale="92500" lnSpcReduction="10000"/>
          </a:bodyPr>
          <a:lstStyle/>
          <a:p>
            <a:pPr marL="285750" indent="-28575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altLang="en-US" sz="1800" b="1" dirty="0">
                <a:latin typeface="Arial" panose="020B0604020202020204" pitchFamily="34" charset="0"/>
              </a:rPr>
              <a:t>Key Insight:</a:t>
            </a:r>
            <a:r>
              <a:rPr lang="en-US" altLang="en-US" sz="1800" dirty="0">
                <a:latin typeface="Arial" panose="020B0604020202020204" pitchFamily="34" charset="0"/>
              </a:rPr>
              <a:t> Anatomical differences mean "Ideal Posture" is subjective.</a:t>
            </a:r>
            <a:br>
              <a:rPr lang="en-US" altLang="en-US" sz="1800" dirty="0">
                <a:latin typeface="Arial" panose="020B0604020202020204" pitchFamily="34" charset="0"/>
              </a:rPr>
            </a:br>
            <a:endParaRPr lang="en-US" altLang="en-US" sz="1800" dirty="0">
              <a:latin typeface="Arial" panose="020B0604020202020204" pitchFamily="34" charset="0"/>
            </a:endParaRP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800" i="1" dirty="0">
                <a:latin typeface="Arial" panose="020B0604020202020204" pitchFamily="34" charset="0"/>
              </a:rPr>
              <a:t>What is comfortable/straight for Person A might be a deviation for Person B.</a:t>
            </a:r>
            <a:br>
              <a:rPr lang="en-US" altLang="en-US" sz="1800" i="1" dirty="0">
                <a:latin typeface="Arial" panose="020B0604020202020204" pitchFamily="34" charset="0"/>
              </a:rPr>
            </a:br>
            <a:endParaRPr lang="en-US" altLang="en-US" sz="1800" dirty="0">
              <a:latin typeface="Arial" panose="020B0604020202020204" pitchFamily="34" charset="0"/>
            </a:endParaRPr>
          </a:p>
          <a:p>
            <a:pPr marL="285750" indent="-28575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altLang="en-US" sz="1800" b="1" dirty="0">
                <a:latin typeface="Arial" panose="020B0604020202020204" pitchFamily="34" charset="0"/>
              </a:rPr>
              <a:t>The Solution:</a:t>
            </a:r>
            <a:r>
              <a:rPr lang="en-US" altLang="en-US" sz="1800" dirty="0">
                <a:latin typeface="Arial" panose="020B0604020202020204" pitchFamily="34" charset="0"/>
              </a:rPr>
              <a:t> </a:t>
            </a:r>
            <a:r>
              <a:rPr lang="en-US" altLang="en-US" sz="1800" b="1" dirty="0">
                <a:latin typeface="Arial" panose="020B0604020202020204" pitchFamily="34" charset="0"/>
              </a:rPr>
              <a:t>Personalized Calibration.</a:t>
            </a:r>
            <a:br>
              <a:rPr lang="en-US" altLang="en-US" sz="1800" b="1" dirty="0">
                <a:latin typeface="Arial" panose="020B0604020202020204" pitchFamily="34" charset="0"/>
              </a:rPr>
            </a:br>
            <a:endParaRPr lang="en-US" altLang="en-US" sz="1800" dirty="0">
              <a:latin typeface="Arial" panose="020B0604020202020204" pitchFamily="34" charset="0"/>
            </a:endParaRPr>
          </a:p>
          <a:p>
            <a:pPr marL="285750" indent="-28575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altLang="en-US" sz="1800" b="1" dirty="0">
                <a:latin typeface="Arial" panose="020B0604020202020204" pitchFamily="34" charset="0"/>
              </a:rPr>
              <a:t>Concept:</a:t>
            </a:r>
            <a:r>
              <a:rPr lang="en-US" altLang="en-US" sz="1800" dirty="0">
                <a:latin typeface="Arial" panose="020B0604020202020204" pitchFamily="34" charset="0"/>
              </a:rPr>
              <a:t> Ask the user to sit in </a:t>
            </a:r>
            <a:r>
              <a:rPr lang="en-US" altLang="en-US" sz="1800" i="1" dirty="0">
                <a:latin typeface="Arial" panose="020B0604020202020204" pitchFamily="34" charset="0"/>
              </a:rPr>
              <a:t>their</a:t>
            </a:r>
            <a:r>
              <a:rPr lang="en-US" altLang="en-US" sz="1800" dirty="0">
                <a:latin typeface="Arial" panose="020B0604020202020204" pitchFamily="34" charset="0"/>
              </a:rPr>
              <a:t> ideal posture first. All subsequent frames are measured as </a:t>
            </a:r>
            <a:r>
              <a:rPr lang="en-US" altLang="en-US" sz="1800" b="1" dirty="0">
                <a:latin typeface="Arial" panose="020B0604020202020204" pitchFamily="34" charset="0"/>
              </a:rPr>
              <a:t>deviations</a:t>
            </a:r>
            <a:r>
              <a:rPr lang="en-US" altLang="en-US" sz="1800" dirty="0">
                <a:latin typeface="Arial" panose="020B0604020202020204" pitchFamily="34" charset="0"/>
              </a:rPr>
              <a:t> from this specific user's baseline.</a:t>
            </a:r>
          </a:p>
          <a:p>
            <a:endParaRPr lang="en-IN" dirty="0"/>
          </a:p>
        </p:txBody>
      </p:sp>
      <p:pic>
        <p:nvPicPr>
          <p:cNvPr id="6" name="Picture Placeholder 5" descr="A diagram of a person's body&#10;&#10;AI-generated content may be incorrect.">
            <a:extLst>
              <a:ext uri="{FF2B5EF4-FFF2-40B4-BE49-F238E27FC236}">
                <a16:creationId xmlns:a16="http://schemas.microsoft.com/office/drawing/2014/main" id="{BBCABBC6-0BF4-3202-88D8-E997C9356CAA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5700" y="278129"/>
            <a:ext cx="3544647" cy="6353175"/>
          </a:xfrm>
        </p:spPr>
      </p:pic>
    </p:spTree>
    <p:extLst>
      <p:ext uri="{BB962C8B-B14F-4D97-AF65-F5344CB8AC3E}">
        <p14:creationId xmlns:p14="http://schemas.microsoft.com/office/powerpoint/2010/main" val="737493081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Swiss">
      <a:dk1>
        <a:srgbClr val="000000"/>
      </a:dk1>
      <a:lt1>
        <a:srgbClr val="FFFFFF"/>
      </a:lt1>
      <a:dk2>
        <a:srgbClr val="E4E4E4"/>
      </a:dk2>
      <a:lt2>
        <a:srgbClr val="7CA655"/>
      </a:lt2>
      <a:accent1>
        <a:srgbClr val="A9D4DB"/>
      </a:accent1>
      <a:accent2>
        <a:srgbClr val="FBE284"/>
      </a:accent2>
      <a:accent3>
        <a:srgbClr val="4495A2"/>
      </a:accent3>
      <a:accent4>
        <a:srgbClr val="AA5881"/>
      </a:accent4>
      <a:accent5>
        <a:srgbClr val="E06742"/>
      </a:accent5>
      <a:accent6>
        <a:srgbClr val="F9D448"/>
      </a:accent6>
      <a:hlink>
        <a:srgbClr val="4495A2"/>
      </a:hlink>
      <a:folHlink>
        <a:srgbClr val="AA5881"/>
      </a:folHlink>
    </a:clrScheme>
    <a:fontScheme name="Custom 175">
      <a:majorFont>
        <a:latin typeface="Franklin Gothic Demi"/>
        <a:ea typeface=""/>
        <a:cs typeface=""/>
      </a:majorFont>
      <a:minorFont>
        <a:latin typeface="Franklin Gothic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78853419_Win32_SL_V5" id="{958D2C9E-948D-4354-BF9D-DF8AE3C2B240}" vid="{22D4A967-05D2-4D72-8594-54CFF341483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A8A8ECD1-788F-484B-9043-D957FCFDF1F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6D24F1A-6251-4B9A-A918-7D6F3A8F7E2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A0FE134-9032-4C7F-BC57-C7DE3F833363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346</TotalTime>
  <Words>996</Words>
  <Application>Microsoft Office PowerPoint</Application>
  <PresentationFormat>Widescreen</PresentationFormat>
  <Paragraphs>120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Arial</vt:lpstr>
      <vt:lpstr>Calibri</vt:lpstr>
      <vt:lpstr>Franklin Gothic Book</vt:lpstr>
      <vt:lpstr>Franklin Gothic Demi</vt:lpstr>
      <vt:lpstr>Google Sans Text</vt:lpstr>
      <vt:lpstr>Wingdings</vt:lpstr>
      <vt:lpstr>Custom</vt:lpstr>
      <vt:lpstr>Real-Time Personalized Posture Detection &amp; Correction System</vt:lpstr>
      <vt:lpstr>The Cost of Connectivity: A Modern Health Crisis</vt:lpstr>
      <vt:lpstr>Motivation &amp; Goals</vt:lpstr>
      <vt:lpstr>Core Logic: The Angle Approach</vt:lpstr>
      <vt:lpstr>Why Angles? (Design Philosophy)</vt:lpstr>
      <vt:lpstr>System Pipeline</vt:lpstr>
      <vt:lpstr>Data Collection &amp; Preprocessing</vt:lpstr>
      <vt:lpstr>Initial Attempt: The Random Forest Approach </vt:lpstr>
      <vt:lpstr>The Pivot: Personalized Calibration</vt:lpstr>
      <vt:lpstr>Implementation Phase: Weighted Deviation (Heuristic)</vt:lpstr>
      <vt:lpstr>Advanced Implementation: LightGBM Integration</vt:lpstr>
      <vt:lpstr>The Personalized Training Workflow</vt:lpstr>
      <vt:lpstr>User Choice &amp; Efficiency</vt:lpstr>
      <vt:lpstr>Model Evaluation</vt:lpstr>
      <vt:lpstr>Android App Features</vt:lpstr>
      <vt:lpstr>Android App Snapshots</vt:lpstr>
      <vt:lpstr>Extended Architecture (Webcam &amp; Database)</vt:lpstr>
      <vt:lpstr>Performance Benchmarks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Tanush Garg</dc:creator>
  <cp:lastModifiedBy>Tanush Garg</cp:lastModifiedBy>
  <cp:revision>5</cp:revision>
  <dcterms:created xsi:type="dcterms:W3CDTF">2025-12-01T10:52:37Z</dcterms:created>
  <dcterms:modified xsi:type="dcterms:W3CDTF">2025-12-02T09:44:33Z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